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43"/>
  </p:notesMasterIdLst>
  <p:handoutMasterIdLst>
    <p:handoutMasterId r:id="rId44"/>
  </p:handoutMasterIdLst>
  <p:sldIdLst>
    <p:sldId id="270" r:id="rId3"/>
    <p:sldId id="271" r:id="rId4"/>
    <p:sldId id="277" r:id="rId5"/>
    <p:sldId id="27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0" r:id="rId17"/>
    <p:sldId id="292" r:id="rId18"/>
    <p:sldId id="294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5" r:id="rId28"/>
    <p:sldId id="306" r:id="rId29"/>
    <p:sldId id="307" r:id="rId30"/>
    <p:sldId id="308" r:id="rId31"/>
    <p:sldId id="309" r:id="rId32"/>
    <p:sldId id="317" r:id="rId33"/>
    <p:sldId id="318" r:id="rId34"/>
    <p:sldId id="319" r:id="rId35"/>
    <p:sldId id="310" r:id="rId36"/>
    <p:sldId id="311" r:id="rId37"/>
    <p:sldId id="312" r:id="rId38"/>
    <p:sldId id="313" r:id="rId39"/>
    <p:sldId id="314" r:id="rId40"/>
    <p:sldId id="315" r:id="rId41"/>
    <p:sldId id="316" r:id="rId42"/>
  </p:sldIdLst>
  <p:sldSz cx="12192000" cy="6858000"/>
  <p:notesSz cx="92233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Bacon" initials="SB" lastIdx="1" clrIdx="0">
    <p:extLst>
      <p:ext uri="{19B8F6BF-5375-455C-9EA6-DF929625EA0E}">
        <p15:presenceInfo xmlns:p15="http://schemas.microsoft.com/office/powerpoint/2012/main" userId="S-1-5-21-1547161642-1647877149-839522115-1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1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486" y="252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7T12:14:02.447" idx="1">
    <p:pos x="6268" y="-35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96796" cy="351737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45" y="1"/>
            <a:ext cx="3996796" cy="351737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C9DC3787-D225-4F78-8E71-4DD8FC1EC8F1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3996796" cy="351736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45" y="6658664"/>
            <a:ext cx="3996796" cy="351736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686B2D29-8AC0-4FB1-933D-AD24ECC43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96796" cy="351737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1"/>
            <a:ext cx="3996796" cy="351737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459E625E-096F-494B-B7CE-A49E276A3A3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73754"/>
            <a:ext cx="7378700" cy="2760346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3996796" cy="351736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658664"/>
            <a:ext cx="3996796" cy="351736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FA2C895-EB1C-4157-9E46-0DF3298B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5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0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12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8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65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63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59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2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4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58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4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70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9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56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9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54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7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6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1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49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7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75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0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83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07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014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132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26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4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2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1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3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2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9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FB4A4D-BEB3-42DE-8D0E-DB8F0B5DA3ED}" type="datetime1">
              <a:rPr lang="en-US" smtClean="0"/>
              <a:t>7/31/2015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 title="Product phot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/>
          <a:lstStyle>
            <a:lvl1pPr marL="68580" indent="0">
              <a:buNone/>
              <a:defRPr/>
            </a:lvl1pPr>
          </a:lstStyle>
          <a:p>
            <a:r>
              <a:rPr lang="en-US" dirty="0" smtClean="0"/>
              <a:t>Insert product photo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557D-1DB1-46C0-998A-94433545C341}" type="datetime1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610B-0B0E-4C6C-A7A6-0853CA34DDCA}" type="datetime1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144-8206-4C57-B7F2-12168FDC6C23}" type="datetime1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8FB8-1142-402E-8BCA-4DC30F103E56}" type="datetime1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CBAD-D360-40D3-A33A-B189CE27C2FB}" type="datetime1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1D-48A1-4899-AFFF-8ACC56D03BF3}" type="datetime1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0513-7D68-4635-8489-06A9AFAAD13D}" type="datetime1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6AC-4807-4E91-B671-F9B91617C7B3}" type="datetime1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BCC-10C7-4CB5-9734-C5542D870FBB}" type="datetime1">
              <a:rPr lang="en-US" smtClean="0"/>
              <a:t>7/31/2015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46AD-5C1D-4E35-A3CE-CF8952DE9936}" type="datetime1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D287B1-10B2-498E-AB88-8F08CA169E5C}" type="datetime1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 r="15007"/>
          <a:stretch>
            <a:fillRect/>
          </a:stretch>
        </p:blipFill>
        <p:spPr>
          <a:xfrm>
            <a:off x="573638" y="2609446"/>
            <a:ext cx="4902337" cy="3943753"/>
          </a:xfr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In-service Training Session</a:t>
            </a:r>
          </a:p>
          <a:p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BioSAFE</a:t>
            </a:r>
            <a:r>
              <a:rPr lang="en-US" dirty="0" smtClean="0"/>
              <a:t> STI Series 2000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697" y="367596"/>
            <a:ext cx="2792103" cy="189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the system be installed outside in extreme weather conditions?</a:t>
            </a:r>
          </a:p>
          <a:p>
            <a:pPr lvl="1"/>
            <a:r>
              <a:rPr lang="en-US" dirty="0" smtClean="0"/>
              <a:t>Yes.  The system can be installed both indoors and outdoors.  Where freezing is a concern, the system heat-traces and insulates plumbing interconnections that may come in contact with cold temperatures.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long with the cutters last in the shredding chamber?</a:t>
            </a:r>
          </a:p>
          <a:p>
            <a:pPr lvl="1"/>
            <a:r>
              <a:rPr lang="en-US" dirty="0" err="1" smtClean="0"/>
              <a:t>BioSAFE</a:t>
            </a:r>
            <a:r>
              <a:rPr lang="en-US" dirty="0" smtClean="0"/>
              <a:t> estimates the cutters to last between 2-3 million pounds of throughput prior to replacement.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life expectancy of the system?</a:t>
            </a:r>
          </a:p>
          <a:p>
            <a:pPr lvl="1"/>
            <a:r>
              <a:rPr lang="en-US" dirty="0" smtClean="0"/>
              <a:t>The system life expectancy is in term of pounds versus years.  </a:t>
            </a:r>
            <a:r>
              <a:rPr lang="en-US" dirty="0" smtClean="0"/>
              <a:t>The first STI systems were installed in 1995</a:t>
            </a:r>
            <a:r>
              <a:rPr lang="en-US" dirty="0"/>
              <a:t> </a:t>
            </a:r>
            <a:r>
              <a:rPr lang="en-US" dirty="0" smtClean="0"/>
              <a:t>and to date, STI systems have successfully treated in excess of 2-Billion pounds of medical waste world wide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involved in the installation of the system?</a:t>
            </a:r>
          </a:p>
          <a:p>
            <a:pPr lvl="1"/>
            <a:r>
              <a:rPr lang="en-US" dirty="0" err="1" smtClean="0"/>
              <a:t>BioSAFE</a:t>
            </a:r>
            <a:r>
              <a:rPr lang="en-US" dirty="0" smtClean="0"/>
              <a:t> hires, directs, and pays a professional rigging crew, plumbers, electricians that are licensed in your state to assist with installation.  The staffing will then be instructed and trained by </a:t>
            </a:r>
            <a:r>
              <a:rPr lang="en-US" dirty="0" err="1" smtClean="0"/>
              <a:t>BioSAFE</a:t>
            </a:r>
            <a:r>
              <a:rPr lang="en-US" dirty="0" smtClean="0"/>
              <a:t> on the proper operation and maintenance of the system</a:t>
            </a:r>
            <a:r>
              <a:rPr lang="en-US" dirty="0" smtClean="0"/>
              <a:t>.  Upon completion of the training, </a:t>
            </a:r>
            <a:r>
              <a:rPr lang="en-US" dirty="0" err="1" smtClean="0"/>
              <a:t>BioSAFE</a:t>
            </a:r>
            <a:r>
              <a:rPr lang="en-US" dirty="0" smtClean="0"/>
              <a:t> will issue certificates of completion for the owners records.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 r="15007"/>
          <a:stretch>
            <a:fillRect/>
          </a:stretch>
        </p:blipFill>
        <p:spPr>
          <a:xfrm>
            <a:off x="573638" y="2609446"/>
            <a:ext cx="4902337" cy="3943753"/>
          </a:xfr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Informational Training Outline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BioSAFE</a:t>
            </a:r>
            <a:r>
              <a:rPr lang="en-US" dirty="0" smtClean="0"/>
              <a:t> STI Series 2000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697" y="367596"/>
            <a:ext cx="2792103" cy="189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3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RMW and OSHA guidelines</a:t>
            </a:r>
          </a:p>
          <a:p>
            <a:r>
              <a:rPr lang="en-US" dirty="0" smtClean="0"/>
              <a:t>Personal Protective Equipment (PPE)</a:t>
            </a:r>
          </a:p>
          <a:p>
            <a:r>
              <a:rPr lang="en-US" dirty="0" smtClean="0"/>
              <a:t>Chemical training – handling, use, MSDS (material safety data sheets) sheet(s)</a:t>
            </a:r>
          </a:p>
          <a:p>
            <a:r>
              <a:rPr lang="en-US" dirty="0" smtClean="0"/>
              <a:t>Steam safety protocols, operation, and maintenance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Informational Training Outline: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Control panel functions and system controls</a:t>
            </a:r>
          </a:p>
          <a:p>
            <a:r>
              <a:rPr lang="en-US" dirty="0" smtClean="0"/>
              <a:t>Pre-start check list</a:t>
            </a:r>
          </a:p>
          <a:p>
            <a:r>
              <a:rPr lang="en-US" dirty="0" smtClean="0"/>
              <a:t>System controls</a:t>
            </a:r>
          </a:p>
          <a:p>
            <a:r>
              <a:rPr lang="en-US" dirty="0"/>
              <a:t>Periodic spore </a:t>
            </a:r>
            <a:r>
              <a:rPr lang="en-US" dirty="0" smtClean="0"/>
              <a:t>testing</a:t>
            </a:r>
          </a:p>
          <a:p>
            <a:r>
              <a:rPr lang="en-US" dirty="0" smtClean="0"/>
              <a:t>Quality assurance program</a:t>
            </a:r>
          </a:p>
          <a:p>
            <a:r>
              <a:rPr lang="en-US" dirty="0" smtClean="0"/>
              <a:t>Maintenance schedule</a:t>
            </a:r>
          </a:p>
          <a:p>
            <a:r>
              <a:rPr lang="en-US" dirty="0" smtClean="0"/>
              <a:t>Troubleshooting techniques</a:t>
            </a:r>
          </a:p>
          <a:p>
            <a:r>
              <a:rPr lang="en-US" dirty="0" smtClean="0"/>
              <a:t>Recommended spare parts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Informational Training Outline: </a:t>
            </a:r>
            <a:r>
              <a:rPr lang="en-US" dirty="0" err="1" smtClean="0"/>
              <a:t>Con’t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body fluids shall be treated as dangerous</a:t>
            </a:r>
          </a:p>
          <a:p>
            <a:endParaRPr lang="en-US" dirty="0" smtClean="0"/>
          </a:p>
          <a:p>
            <a:r>
              <a:rPr lang="en-US" dirty="0" smtClean="0"/>
              <a:t>Always wear proper PPE </a:t>
            </a:r>
            <a:r>
              <a:rPr lang="en-US" dirty="0" smtClean="0"/>
              <a:t>includes but may not be limited to </a:t>
            </a:r>
            <a:r>
              <a:rPr lang="en-US" dirty="0" smtClean="0"/>
              <a:t>gloves</a:t>
            </a:r>
            <a:r>
              <a:rPr lang="en-US" dirty="0" smtClean="0"/>
              <a:t>, face shields, </a:t>
            </a:r>
            <a:r>
              <a:rPr lang="en-US" dirty="0" smtClean="0"/>
              <a:t>aprons, masks and booties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Hand washing immediately after handling</a:t>
            </a:r>
          </a:p>
          <a:p>
            <a:endParaRPr lang="en-US" dirty="0"/>
          </a:p>
          <a:p>
            <a:r>
              <a:rPr lang="en-US" dirty="0" smtClean="0"/>
              <a:t>Replace gloves as soon as possible if compromised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OSHA Guidelines </a:t>
            </a:r>
            <a:r>
              <a:rPr lang="en-US" sz="2000" dirty="0" smtClean="0"/>
              <a:t>FS209B1910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4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PPE will be provided by your employer in the appropriate sizes</a:t>
            </a:r>
          </a:p>
          <a:p>
            <a:r>
              <a:rPr lang="en-US" dirty="0" smtClean="0"/>
              <a:t>PPE is specialized clothing and/or equipment that protects the wearer </a:t>
            </a:r>
          </a:p>
          <a:p>
            <a:r>
              <a:rPr lang="en-US" dirty="0" smtClean="0"/>
              <a:t>Examples of PPE include, gloves, shields, and masks</a:t>
            </a:r>
          </a:p>
          <a:p>
            <a:r>
              <a:rPr lang="en-US" dirty="0" smtClean="0"/>
              <a:t>Effective PPE must not permit potentially infection materials to pass through or reach skin, eyes, mouth, or clothes.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Protective Equipment (PPE)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Sodium </a:t>
            </a:r>
            <a:r>
              <a:rPr lang="en-US" dirty="0" smtClean="0"/>
              <a:t>Hypochlorite – Chlorine bleach</a:t>
            </a:r>
          </a:p>
          <a:p>
            <a:endParaRPr lang="en-US" dirty="0"/>
          </a:p>
          <a:p>
            <a:r>
              <a:rPr lang="en-US" dirty="0" smtClean="0"/>
              <a:t>Never mix chlorine bleach with other cleaning products</a:t>
            </a:r>
          </a:p>
          <a:p>
            <a:endParaRPr lang="en-US" dirty="0"/>
          </a:p>
          <a:p>
            <a:r>
              <a:rPr lang="en-US" dirty="0" smtClean="0"/>
              <a:t>Effective against bacteria, viruses, molds, and fungi</a:t>
            </a:r>
          </a:p>
          <a:p>
            <a:endParaRPr lang="en-US" dirty="0"/>
          </a:p>
          <a:p>
            <a:r>
              <a:rPr lang="en-US" dirty="0" smtClean="0"/>
              <a:t>Spills – isolate and contain the spill to prevent spread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the </a:t>
            </a:r>
            <a:r>
              <a:rPr lang="en-US" dirty="0" err="1" smtClean="0"/>
              <a:t>BioSAFE</a:t>
            </a:r>
            <a:r>
              <a:rPr lang="en-US" dirty="0" smtClean="0"/>
              <a:t> STI Series 2000 comply with the state regulations pertaining to RMW?</a:t>
            </a:r>
          </a:p>
          <a:p>
            <a:pPr lvl="1"/>
            <a:r>
              <a:rPr lang="en-US" dirty="0" smtClean="0"/>
              <a:t>Yes.  If your state issues approval letters, STI will provide a copy to be filed.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 pressure steam </a:t>
            </a:r>
            <a:r>
              <a:rPr lang="en-US" dirty="0" smtClean="0"/>
              <a:t>at 14.2 </a:t>
            </a:r>
            <a:r>
              <a:rPr lang="en-US" dirty="0" smtClean="0"/>
              <a:t>PSIG or less</a:t>
            </a:r>
          </a:p>
          <a:p>
            <a:endParaRPr lang="en-US" dirty="0" smtClean="0"/>
          </a:p>
          <a:p>
            <a:r>
              <a:rPr lang="en-US" dirty="0" smtClean="0"/>
              <a:t>Temperature does not exceed 250° F</a:t>
            </a:r>
          </a:p>
          <a:p>
            <a:endParaRPr lang="en-US" dirty="0" smtClean="0"/>
          </a:p>
          <a:p>
            <a:r>
              <a:rPr lang="en-US" dirty="0" smtClean="0"/>
              <a:t>Auger </a:t>
            </a:r>
            <a:r>
              <a:rPr lang="en-US" dirty="0" smtClean="0"/>
              <a:t>direct steam impingement temperatures </a:t>
            </a:r>
            <a:r>
              <a:rPr lang="en-US" dirty="0" smtClean="0"/>
              <a:t>average 205</a:t>
            </a:r>
            <a:r>
              <a:rPr lang="en-US" dirty="0"/>
              <a:t> </a:t>
            </a:r>
            <a:r>
              <a:rPr lang="en-US" dirty="0" smtClean="0"/>
              <a:t>°F -212</a:t>
            </a:r>
            <a:r>
              <a:rPr lang="en-US" dirty="0" smtClean="0"/>
              <a:t>°F depending upon the elevation above sea level</a:t>
            </a:r>
          </a:p>
          <a:p>
            <a:r>
              <a:rPr lang="en-US" dirty="0" smtClean="0"/>
              <a:t>Auger steam jacket temperatures have a maximum operating range up to 245</a:t>
            </a:r>
            <a:r>
              <a:rPr lang="en-US" dirty="0"/>
              <a:t> </a:t>
            </a:r>
            <a:r>
              <a:rPr lang="en-US" dirty="0" smtClean="0"/>
              <a:t>° 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Pressure Steam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Panel Controls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43723" y="24760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96123" y="26284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Load</a:t>
            </a:r>
          </a:p>
          <a:p>
            <a:r>
              <a:rPr lang="en-US" dirty="0" smtClean="0"/>
              <a:t>Capture Weight</a:t>
            </a:r>
          </a:p>
          <a:p>
            <a:r>
              <a:rPr lang="en-US" dirty="0" smtClean="0"/>
              <a:t>Request Entry OK to Enter</a:t>
            </a:r>
          </a:p>
          <a:p>
            <a:r>
              <a:rPr lang="en-US" dirty="0" smtClean="0"/>
              <a:t>Start</a:t>
            </a:r>
          </a:p>
          <a:p>
            <a:r>
              <a:rPr lang="en-US" dirty="0" smtClean="0"/>
              <a:t>Emergency Stop</a:t>
            </a:r>
          </a:p>
          <a:p>
            <a:r>
              <a:rPr lang="en-US" dirty="0" smtClean="0"/>
              <a:t>Door locked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J:\Departments\Engineering\ORDERS STI\Colorado springs medical waste services - 300\300 PICS\DSC_53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80" y="774139"/>
            <a:ext cx="3766820" cy="563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0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E-Stop – must be pulled out for machine to operate</a:t>
            </a:r>
          </a:p>
          <a:p>
            <a:endParaRPr lang="en-US" dirty="0" smtClean="0"/>
          </a:p>
          <a:p>
            <a:r>
              <a:rPr lang="en-US" dirty="0" smtClean="0"/>
              <a:t>Start – starts the unit</a:t>
            </a:r>
          </a:p>
          <a:p>
            <a:endParaRPr lang="en-US" dirty="0" smtClean="0"/>
          </a:p>
          <a:p>
            <a:r>
              <a:rPr lang="en-US" dirty="0" smtClean="0"/>
              <a:t>Capture Weight  - stores the weight of the waste</a:t>
            </a:r>
          </a:p>
          <a:p>
            <a:endParaRPr lang="en-US" dirty="0" smtClean="0"/>
          </a:p>
          <a:p>
            <a:r>
              <a:rPr lang="en-US" dirty="0" smtClean="0"/>
              <a:t>Load – flashes green when unit is ready to load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Panel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PPE equipment is required</a:t>
            </a:r>
          </a:p>
          <a:p>
            <a:r>
              <a:rPr lang="en-US" dirty="0" smtClean="0"/>
              <a:t>Ensure all </a:t>
            </a:r>
            <a:r>
              <a:rPr lang="en-US" dirty="0" smtClean="0"/>
              <a:t>access</a:t>
            </a:r>
            <a:r>
              <a:rPr lang="en-US" dirty="0" smtClean="0"/>
              <a:t> </a:t>
            </a:r>
            <a:r>
              <a:rPr lang="en-US" dirty="0" smtClean="0"/>
              <a:t>doors and ports are closed and secured</a:t>
            </a:r>
          </a:p>
          <a:p>
            <a:r>
              <a:rPr lang="en-US" dirty="0" smtClean="0"/>
              <a:t>Turn on main fused disconnect </a:t>
            </a:r>
            <a:r>
              <a:rPr lang="en-US" dirty="0" smtClean="0"/>
              <a:t>and </a:t>
            </a:r>
            <a:r>
              <a:rPr lang="en-US" dirty="0" smtClean="0"/>
              <a:t>system disconnects</a:t>
            </a:r>
          </a:p>
          <a:p>
            <a:r>
              <a:rPr lang="en-US" dirty="0" smtClean="0"/>
              <a:t>Main power should be energized</a:t>
            </a:r>
          </a:p>
          <a:p>
            <a:r>
              <a:rPr lang="en-US" dirty="0" smtClean="0"/>
              <a:t>Hydraulic pump should be serviced and ready to operate</a:t>
            </a:r>
          </a:p>
          <a:p>
            <a:r>
              <a:rPr lang="en-US" dirty="0" smtClean="0"/>
              <a:t>Energized hydraulic compactor</a:t>
            </a:r>
          </a:p>
          <a:p>
            <a:r>
              <a:rPr lang="en-US" dirty="0" smtClean="0"/>
              <a:t>Ensure there are no active alarms on the control panel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Pre-start Check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to run and push start</a:t>
            </a:r>
          </a:p>
          <a:p>
            <a:r>
              <a:rPr lang="en-US" dirty="0" smtClean="0"/>
              <a:t>Ensure manual valve is open to let the system warm up</a:t>
            </a:r>
          </a:p>
          <a:p>
            <a:r>
              <a:rPr lang="en-US" dirty="0" smtClean="0"/>
              <a:t>HEPA blower and auger will start</a:t>
            </a:r>
          </a:p>
          <a:p>
            <a:r>
              <a:rPr lang="en-US" dirty="0" smtClean="0"/>
              <a:t>Shredder clean out mode will initiate</a:t>
            </a:r>
          </a:p>
          <a:p>
            <a:r>
              <a:rPr lang="en-US" dirty="0" smtClean="0"/>
              <a:t>Roll container onto scale and capture weight</a:t>
            </a:r>
          </a:p>
          <a:p>
            <a:r>
              <a:rPr lang="en-US" dirty="0" smtClean="0"/>
              <a:t>Roll container into dump bucket</a:t>
            </a:r>
          </a:p>
          <a:p>
            <a:r>
              <a:rPr lang="en-US" dirty="0" smtClean="0"/>
              <a:t>Exit loading area and press load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Controls Start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Spore Testing</a:t>
            </a:r>
            <a:endParaRPr lang="en-US" dirty="0"/>
          </a:p>
        </p:txBody>
      </p:sp>
      <p:pic>
        <p:nvPicPr>
          <p:cNvPr id="4" name="Picture 3" descr="J:\Departments\Engineering\ORDERS STI\SYNGENTA\Operational Manual\Manual Photos\DSC_0402 (2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t="37445" r="44705" b="20983"/>
          <a:stretch/>
        </p:blipFill>
        <p:spPr bwMode="auto">
          <a:xfrm>
            <a:off x="7764835" y="1027664"/>
            <a:ext cx="2847975" cy="2121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J:\Departments\Engineering\ORDERS STI\SYNGENTA\Operational Manual\Manual Photos\DSC_0409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35" y="3892704"/>
            <a:ext cx="2924175" cy="19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Eggs – Perforated PVC </a:t>
            </a:r>
            <a:r>
              <a:rPr lang="en-US" dirty="0" smtClean="0"/>
              <a:t>spore test containers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SCBI’s </a:t>
            </a:r>
            <a:r>
              <a:rPr lang="en-US" dirty="0" smtClean="0"/>
              <a:t>– </a:t>
            </a:r>
            <a:r>
              <a:rPr lang="en-US" dirty="0" smtClean="0"/>
              <a:t>Self Contained Biological </a:t>
            </a:r>
            <a:r>
              <a:rPr lang="en-US" dirty="0" smtClean="0"/>
              <a:t>Indicators</a:t>
            </a:r>
          </a:p>
          <a:p>
            <a:pPr lvl="1"/>
            <a:r>
              <a:rPr lang="en-US" dirty="0" err="1" smtClean="0"/>
              <a:t>Bacillis</a:t>
            </a:r>
            <a:r>
              <a:rPr lang="en-US" dirty="0" smtClean="0"/>
              <a:t> </a:t>
            </a:r>
            <a:r>
              <a:rPr lang="en-US" dirty="0" err="1" smtClean="0"/>
              <a:t>Atrophaeus</a:t>
            </a:r>
            <a:r>
              <a:rPr lang="en-US" dirty="0" smtClean="0"/>
              <a:t> Spore</a:t>
            </a:r>
          </a:p>
          <a:p>
            <a:endParaRPr lang="en-US" dirty="0" smtClean="0"/>
          </a:p>
          <a:p>
            <a:r>
              <a:rPr lang="en-US" dirty="0" smtClean="0"/>
              <a:t>Load </a:t>
            </a:r>
            <a:r>
              <a:rPr lang="en-US" dirty="0" smtClean="0"/>
              <a:t>SCBI’s </a:t>
            </a:r>
            <a:r>
              <a:rPr lang="en-US" dirty="0" smtClean="0"/>
              <a:t>into tube as shown</a:t>
            </a:r>
          </a:p>
          <a:p>
            <a:pPr lvl="1"/>
            <a:r>
              <a:rPr lang="en-US" dirty="0" smtClean="0"/>
              <a:t>Caps facing out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Lock into place with pins</a:t>
            </a:r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40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637" y="743623"/>
            <a:ext cx="3139663" cy="2382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Spore Testing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Put on PPE</a:t>
            </a:r>
          </a:p>
          <a:p>
            <a:r>
              <a:rPr lang="en-US" dirty="0" smtClean="0"/>
              <a:t>Place </a:t>
            </a:r>
            <a:r>
              <a:rPr lang="en-US" dirty="0" smtClean="0"/>
              <a:t>the egg into the hatch</a:t>
            </a:r>
          </a:p>
          <a:p>
            <a:r>
              <a:rPr lang="en-US" dirty="0" smtClean="0"/>
              <a:t>Hatch </a:t>
            </a:r>
            <a:r>
              <a:rPr lang="en-US" dirty="0" smtClean="0"/>
              <a:t>is located in the inlet (bottom) of the </a:t>
            </a:r>
            <a:r>
              <a:rPr lang="en-US" dirty="0" smtClean="0"/>
              <a:t>auger</a:t>
            </a:r>
          </a:p>
          <a:p>
            <a:r>
              <a:rPr lang="en-US" dirty="0" smtClean="0"/>
              <a:t>Place spore test retrieval grate in the discharge end of the auger</a:t>
            </a:r>
            <a:endParaRPr lang="en-US" dirty="0" smtClean="0"/>
          </a:p>
          <a:p>
            <a:r>
              <a:rPr lang="en-US" dirty="0" smtClean="0"/>
              <a:t>Egg </a:t>
            </a:r>
            <a:r>
              <a:rPr lang="en-US" dirty="0" smtClean="0"/>
              <a:t>should take </a:t>
            </a:r>
            <a:r>
              <a:rPr lang="en-US" dirty="0" smtClean="0"/>
              <a:t>a minimum of 60 </a:t>
            </a:r>
            <a:r>
              <a:rPr lang="en-US" dirty="0" smtClean="0"/>
              <a:t>minutes to travel through the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Wearing recommended PPE, collect spore test egg when it exits the steam treatment auger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25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Spore Testing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91323" y="2323652"/>
            <a:ext cx="4041289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RTD’s (temperature sensing devices) </a:t>
            </a:r>
            <a:r>
              <a:rPr lang="en-US" dirty="0" smtClean="0"/>
              <a:t>are located at the top and bottom of the auger</a:t>
            </a:r>
          </a:p>
          <a:p>
            <a:r>
              <a:rPr lang="en-US" dirty="0" smtClean="0"/>
              <a:t>These take real time temperatures of the </a:t>
            </a:r>
            <a:r>
              <a:rPr lang="en-US" dirty="0" smtClean="0"/>
              <a:t>waste as it is being treated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15" y="1599164"/>
            <a:ext cx="5308871" cy="32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Spore Testing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91323" y="2323652"/>
            <a:ext cx="5211183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egg will then be recovered at the catch grate above the </a:t>
            </a:r>
            <a:r>
              <a:rPr lang="en-US" dirty="0" smtClean="0"/>
              <a:t>compactor and will be very hot</a:t>
            </a:r>
          </a:p>
          <a:p>
            <a:r>
              <a:rPr lang="en-US" dirty="0" smtClean="0"/>
              <a:t>Wearing PPE, open the hot egg and remove the </a:t>
            </a:r>
            <a:r>
              <a:rPr lang="en-US" dirty="0" err="1" smtClean="0"/>
              <a:t>SCBi’s</a:t>
            </a:r>
            <a:endParaRPr lang="en-US" dirty="0" smtClean="0"/>
          </a:p>
          <a:p>
            <a:r>
              <a:rPr lang="en-US" dirty="0" smtClean="0"/>
              <a:t>The SCBI is then </a:t>
            </a:r>
            <a:r>
              <a:rPr lang="en-US" dirty="0" err="1" smtClean="0"/>
              <a:t>incubaged</a:t>
            </a:r>
            <a:r>
              <a:rPr lang="en-US" dirty="0" smtClean="0"/>
              <a:t> and checked with a color test.  Results are kept in a log on the </a:t>
            </a:r>
            <a:r>
              <a:rPr lang="en-US" dirty="0" err="1" smtClean="0"/>
              <a:t>premisis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297" y="1027664"/>
            <a:ext cx="40767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0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Spore Testing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91323" y="2323652"/>
            <a:ext cx="9366322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states requires 1 test every 40 hours of </a:t>
            </a:r>
            <a:r>
              <a:rPr lang="en-US" dirty="0" smtClean="0"/>
              <a:t>operation.  Check the regulations in your state for required frequency of testing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BioSAFE</a:t>
            </a:r>
            <a:r>
              <a:rPr lang="en-US" dirty="0" smtClean="0"/>
              <a:t> recommends </a:t>
            </a:r>
            <a:r>
              <a:rPr lang="en-US" dirty="0" smtClean="0"/>
              <a:t>testing with SCBI’s prior to removing the full 1 solid waste compactor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Testing frequency shall not be less than what is required </a:t>
            </a:r>
            <a:r>
              <a:rPr lang="en-US" dirty="0" smtClean="0"/>
              <a:t>by your individual state regulations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27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 any permits need to be applied for to use the system on-site at one or more of the facilities?</a:t>
            </a:r>
          </a:p>
          <a:p>
            <a:pPr lvl="1"/>
            <a:r>
              <a:rPr lang="en-US" dirty="0" smtClean="0"/>
              <a:t>Yes.  Normally, the user must apply for on-site use by permit, or permit by rule.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97" y="-56031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Test Log Example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4497" y="1079380"/>
            <a:ext cx="10648275" cy="4515119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Technician </a:t>
            </a:r>
            <a:r>
              <a:rPr lang="en-US" dirty="0"/>
              <a:t>Name: Bob Smith</a:t>
            </a:r>
          </a:p>
          <a:p>
            <a:pPr marL="68580" indent="0">
              <a:buNone/>
            </a:pPr>
            <a:r>
              <a:rPr lang="en-US" dirty="0" smtClean="0"/>
              <a:t>Test Date:</a:t>
            </a:r>
          </a:p>
          <a:p>
            <a:pPr marL="68580" indent="0">
              <a:buNone/>
            </a:pPr>
            <a:r>
              <a:rPr lang="en-US" dirty="0" smtClean="0"/>
              <a:t>Starting </a:t>
            </a:r>
            <a:r>
              <a:rPr lang="en-US" dirty="0" smtClean="0"/>
              <a:t>Hour meter reading</a:t>
            </a:r>
          </a:p>
          <a:p>
            <a:pPr marL="68580" indent="0">
              <a:buNone/>
            </a:pPr>
            <a:r>
              <a:rPr lang="en-US" dirty="0" smtClean="0"/>
              <a:t>Compactor</a:t>
            </a:r>
            <a:r>
              <a:rPr lang="en-US" dirty="0" smtClean="0"/>
              <a:t>:                  </a:t>
            </a:r>
          </a:p>
          <a:p>
            <a:pPr marL="68580" indent="0">
              <a:buNone/>
            </a:pPr>
            <a:r>
              <a:rPr lang="en-US" dirty="0" smtClean="0"/>
              <a:t>Time SCBI is introduced: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Time </a:t>
            </a:r>
            <a:r>
              <a:rPr lang="en-US" dirty="0" smtClean="0"/>
              <a:t>SCBI exits the system:                       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SCBI Lot </a:t>
            </a:r>
            <a:r>
              <a:rPr lang="en-US" dirty="0" smtClean="0"/>
              <a:t>#:</a:t>
            </a:r>
          </a:p>
          <a:p>
            <a:pPr marL="68580" indent="0">
              <a:buNone/>
            </a:pPr>
            <a:r>
              <a:rPr lang="en-US" dirty="0" smtClean="0"/>
              <a:t>Temperature Readout:</a:t>
            </a:r>
          </a:p>
          <a:p>
            <a:pPr marL="68580" indent="0">
              <a:buNone/>
            </a:pPr>
            <a:r>
              <a:rPr lang="en-US" dirty="0" smtClean="0"/>
              <a:t>Ending Hour </a:t>
            </a:r>
            <a:r>
              <a:rPr lang="en-US" dirty="0" smtClean="0"/>
              <a:t>Meter Reading: </a:t>
            </a:r>
          </a:p>
          <a:p>
            <a:pPr marL="68580" indent="0">
              <a:buNone/>
            </a:pPr>
            <a:r>
              <a:rPr lang="en-US" dirty="0" smtClean="0"/>
              <a:t>Treated G= </a:t>
            </a:r>
            <a:r>
              <a:rPr lang="en-US" dirty="0" smtClean="0"/>
              <a:t>Growth/NG=No Growth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Control Growth: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7095569" y="749757"/>
            <a:ext cx="4296780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Inspection Day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u="sng" dirty="0" smtClean="0"/>
              <a:t>Day 1         Day 2        Day 3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947179" y="1534784"/>
            <a:ext cx="4296780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5/1/14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1478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#</a:t>
            </a:r>
            <a:r>
              <a:rPr lang="en-US" dirty="0" smtClean="0"/>
              <a:t>1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13:30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15:00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123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215°F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1480</a:t>
            </a:r>
          </a:p>
          <a:p>
            <a:pPr marL="68580" indent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7095569" y="4493022"/>
            <a:ext cx="4296780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NG</a:t>
            </a:r>
            <a:r>
              <a:rPr lang="en-US" dirty="0" smtClean="0"/>
              <a:t>               </a:t>
            </a:r>
            <a:r>
              <a:rPr lang="en-US" dirty="0" err="1" smtClean="0"/>
              <a:t>NG</a:t>
            </a:r>
            <a:r>
              <a:rPr lang="en-US" dirty="0" smtClean="0"/>
              <a:t>             </a:t>
            </a:r>
            <a:r>
              <a:rPr lang="en-US" dirty="0" err="1" smtClean="0"/>
              <a:t>NG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G</a:t>
            </a:r>
            <a:r>
              <a:rPr lang="en-US" dirty="0" smtClean="0"/>
              <a:t>             	G            	G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08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Maintenance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91323" y="2323652"/>
            <a:ext cx="9366322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STI Series 2000</a:t>
            </a:r>
          </a:p>
          <a:p>
            <a:pPr lvl="1"/>
            <a:r>
              <a:rPr lang="en-US" dirty="0" smtClean="0"/>
              <a:t>Electrical - 480V, 3PH, 60 Hz, 150 A</a:t>
            </a:r>
          </a:p>
          <a:p>
            <a:pPr lvl="1"/>
            <a:r>
              <a:rPr lang="en-US" dirty="0" smtClean="0"/>
              <a:t>Steam - </a:t>
            </a:r>
            <a:r>
              <a:rPr lang="en-US" dirty="0" smtClean="0"/>
              <a:t>40</a:t>
            </a:r>
            <a:r>
              <a:rPr lang="en-US" dirty="0" smtClean="0"/>
              <a:t>0 </a:t>
            </a:r>
            <a:r>
              <a:rPr lang="en-US" dirty="0" err="1" smtClean="0"/>
              <a:t>lbs</a:t>
            </a:r>
            <a:r>
              <a:rPr lang="en-US" dirty="0" smtClean="0"/>
              <a:t> per hour @ </a:t>
            </a:r>
            <a:r>
              <a:rPr lang="en-US" dirty="0" smtClean="0"/>
              <a:t>14 </a:t>
            </a:r>
            <a:r>
              <a:rPr lang="en-US" dirty="0" smtClean="0"/>
              <a:t>PSIG max 2” NPT</a:t>
            </a:r>
          </a:p>
          <a:p>
            <a:pPr lvl="1"/>
            <a:r>
              <a:rPr lang="en-US" dirty="0" smtClean="0"/>
              <a:t>Drain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4” </a:t>
            </a:r>
            <a:r>
              <a:rPr lang="en-US" dirty="0" smtClean="0"/>
              <a:t>Trapped drain</a:t>
            </a:r>
          </a:p>
          <a:p>
            <a:pPr lvl="1"/>
            <a:r>
              <a:rPr lang="en-US" dirty="0" smtClean="0"/>
              <a:t>Water – 40 PSIG 10GPM ¾” NPT</a:t>
            </a:r>
          </a:p>
          <a:p>
            <a:pPr lvl="1"/>
            <a:r>
              <a:rPr lang="en-US" dirty="0" smtClean="0"/>
              <a:t>Vents – 8” OD to outside, 4” OD to outside</a:t>
            </a:r>
          </a:p>
          <a:p>
            <a:pPr lvl="1"/>
            <a:r>
              <a:rPr lang="en-US" dirty="0" smtClean="0"/>
              <a:t>Data – Ethernet CAT5 with VPN access and static IP address</a:t>
            </a:r>
          </a:p>
        </p:txBody>
      </p:sp>
    </p:spTree>
    <p:extLst>
      <p:ext uri="{BB962C8B-B14F-4D97-AF65-F5344CB8AC3E}">
        <p14:creationId xmlns:p14="http://schemas.microsoft.com/office/powerpoint/2010/main" val="30068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Maintenance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91323" y="2323652"/>
            <a:ext cx="9366322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Maintenance schedule is found in the Operator’s Manual</a:t>
            </a:r>
          </a:p>
          <a:p>
            <a:endParaRPr lang="en-US" dirty="0" smtClean="0"/>
          </a:p>
          <a:p>
            <a:r>
              <a:rPr lang="en-US" dirty="0" smtClean="0"/>
              <a:t>General maintenance schedule</a:t>
            </a:r>
          </a:p>
          <a:p>
            <a:pPr lvl="1"/>
            <a:r>
              <a:rPr lang="en-US" dirty="0" smtClean="0"/>
              <a:t>Check </a:t>
            </a:r>
            <a:r>
              <a:rPr lang="en-US" dirty="0" smtClean="0"/>
              <a:t>shredder oil </a:t>
            </a:r>
            <a:r>
              <a:rPr lang="en-US" dirty="0" smtClean="0"/>
              <a:t>and </a:t>
            </a:r>
            <a:r>
              <a:rPr lang="en-US" dirty="0" smtClean="0"/>
              <a:t>grease shredder bearings daily</a:t>
            </a:r>
            <a:endParaRPr lang="en-US" dirty="0" smtClean="0"/>
          </a:p>
          <a:p>
            <a:pPr lvl="1"/>
            <a:r>
              <a:rPr lang="en-US" dirty="0" smtClean="0"/>
              <a:t>Check shredder screen weekly</a:t>
            </a:r>
          </a:p>
          <a:p>
            <a:pPr lvl="1"/>
            <a:r>
              <a:rPr lang="en-US" dirty="0" smtClean="0"/>
              <a:t>Grease Lower auger bearing 1 time/month</a:t>
            </a:r>
            <a:endParaRPr lang="en-US" dirty="0" smtClean="0"/>
          </a:p>
          <a:p>
            <a:pPr lvl="1"/>
            <a:r>
              <a:rPr lang="en-US" dirty="0" smtClean="0"/>
              <a:t>“Rod-out” steam injectors weekly</a:t>
            </a:r>
          </a:p>
          <a:p>
            <a:pPr lvl="1"/>
            <a:r>
              <a:rPr lang="en-US" dirty="0" smtClean="0"/>
              <a:t>Change reducer oil semi-annually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49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Maintenance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91323" y="2323652"/>
            <a:ext cx="9366322" cy="35524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happens if the dumper is stuck in the up position?</a:t>
            </a:r>
          </a:p>
          <a:p>
            <a:pPr lvl="1"/>
            <a:r>
              <a:rPr lang="en-US" dirty="0" smtClean="0"/>
              <a:t>Use the dumper down button to lower the lift</a:t>
            </a:r>
          </a:p>
          <a:p>
            <a:r>
              <a:rPr lang="en-US" dirty="0" smtClean="0"/>
              <a:t>Why are large pieces coming from the unit?</a:t>
            </a:r>
          </a:p>
          <a:p>
            <a:pPr lvl="1"/>
            <a:r>
              <a:rPr lang="en-US" dirty="0" smtClean="0"/>
              <a:t>The shredder screen is in need of repair</a:t>
            </a:r>
          </a:p>
          <a:p>
            <a:r>
              <a:rPr lang="en-US" dirty="0" smtClean="0"/>
              <a:t>What happens when the compactor is full?</a:t>
            </a:r>
          </a:p>
          <a:p>
            <a:pPr lvl="1"/>
            <a:r>
              <a:rPr lang="en-US" dirty="0" smtClean="0"/>
              <a:t>The system will stop and not dump any more waste.</a:t>
            </a:r>
          </a:p>
          <a:p>
            <a:r>
              <a:rPr lang="en-US" dirty="0" smtClean="0"/>
              <a:t>What happens when the cutters wear?</a:t>
            </a:r>
          </a:p>
          <a:p>
            <a:pPr lvl="1"/>
            <a:r>
              <a:rPr lang="en-US" dirty="0" smtClean="0"/>
              <a:t>The cutters normally have .005” clearance.  When the clearance between cutters has a gap of .180”, replace the cutters.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01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Course - Test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91323" y="2323652"/>
            <a:ext cx="9366322" cy="3508977"/>
          </a:xfrm>
        </p:spPr>
        <p:txBody>
          <a:bodyPr>
            <a:normAutofit fontScale="92500" lnSpcReduction="10000"/>
          </a:bodyPr>
          <a:lstStyle/>
          <a:p>
            <a:pPr lvl="3"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u="sng" dirty="0" err="1">
                <a:solidFill>
                  <a:srgbClr val="00B050"/>
                </a:solidFill>
              </a:rPr>
              <a:t>BioSAFE</a:t>
            </a:r>
            <a:r>
              <a:rPr lang="en-US" altLang="en-US" sz="2400" b="1" i="1" u="sng" dirty="0">
                <a:solidFill>
                  <a:srgbClr val="00B050"/>
                </a:solidFill>
              </a:rPr>
              <a:t> STI, LLC</a:t>
            </a:r>
            <a:r>
              <a:rPr lang="en-US" altLang="en-US" sz="2400" i="1" dirty="0">
                <a:solidFill>
                  <a:srgbClr val="00B050"/>
                </a:solidFill>
              </a:rPr>
              <a:t> </a:t>
            </a:r>
            <a:endParaRPr lang="en-US" altLang="en-US" sz="2400" i="1" dirty="0" smtClean="0">
              <a:solidFill>
                <a:srgbClr val="00B050"/>
              </a:solidFill>
            </a:endParaRPr>
          </a:p>
          <a:p>
            <a:pPr lvl="3"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/>
              <a:t>5750 W 80</a:t>
            </a:r>
            <a:r>
              <a:rPr lang="en-US" altLang="en-US" sz="2400" b="1" baseline="30000" dirty="0" smtClean="0"/>
              <a:t>th</a:t>
            </a:r>
            <a:r>
              <a:rPr lang="en-US" altLang="en-US" sz="2400" b="1" dirty="0" smtClean="0"/>
              <a:t> St Indianapolis, IN 46278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/>
              <a:t>Toll </a:t>
            </a:r>
            <a:r>
              <a:rPr lang="en-US" altLang="en-US" b="1" dirty="0"/>
              <a:t>Free (888)858-8099    Tel. (317) 858-8099   Fax. (317) 858-8202</a:t>
            </a:r>
            <a:endParaRPr lang="en-US" altLang="en-US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i="1" dirty="0"/>
              <a:t>Home of the </a:t>
            </a:r>
            <a:r>
              <a:rPr lang="en-US" altLang="en-US" b="1" i="1" dirty="0" err="1">
                <a:solidFill>
                  <a:srgbClr val="00B050"/>
                </a:solidFill>
              </a:rPr>
              <a:t>BioSAFE</a:t>
            </a:r>
            <a:r>
              <a:rPr lang="en-US" altLang="en-US" b="1" i="1" dirty="0">
                <a:solidFill>
                  <a:srgbClr val="00B050"/>
                </a:solidFill>
              </a:rPr>
              <a:t> STI </a:t>
            </a:r>
            <a:r>
              <a:rPr lang="en-US" altLang="en-US" b="1" i="1" dirty="0" smtClean="0">
                <a:solidFill>
                  <a:srgbClr val="00B050"/>
                </a:solidFill>
              </a:rPr>
              <a:t>Series 2000</a:t>
            </a:r>
            <a:endParaRPr lang="en-US" altLang="en-US" dirty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b="1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b="1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TRAINEE’S NAME: _________________________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(PLEASE PRINT CLEARLY)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b="1" dirty="0"/>
          </a:p>
          <a:p>
            <a:pPr lvl="1"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Date____/____/____</a:t>
            </a:r>
          </a:p>
        </p:txBody>
      </p:sp>
    </p:spTree>
    <p:extLst>
      <p:ext uri="{BB962C8B-B14F-4D97-AF65-F5344CB8AC3E}">
        <p14:creationId xmlns:p14="http://schemas.microsoft.com/office/powerpoint/2010/main" val="30764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84" y="0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Operator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143000"/>
            <a:ext cx="10448364" cy="5177118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None/>
            </a:pPr>
            <a:r>
              <a:rPr lang="en-US" altLang="en-US" dirty="0"/>
              <a:t>1.Where can you find a copy of the Operation &amp; Maintenance Manual to review</a:t>
            </a:r>
            <a:r>
              <a:rPr lang="en-US" altLang="en-US" dirty="0" smtClean="0"/>
              <a:t>?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en-US" dirty="0"/>
              <a:t>2.What is the name of the chemical used to prevent the waste from becoming a vector to pests?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en-US" dirty="0"/>
              <a:t>3.What is the main treatment process of the RMW in the</a:t>
            </a:r>
            <a:r>
              <a:rPr lang="en-US" altLang="en-US" i="1" dirty="0">
                <a:solidFill>
                  <a:srgbClr val="00B050"/>
                </a:solidFill>
              </a:rPr>
              <a:t> </a:t>
            </a:r>
            <a:r>
              <a:rPr lang="en-US" altLang="en-US" i="1" dirty="0" err="1">
                <a:solidFill>
                  <a:srgbClr val="00B050"/>
                </a:solidFill>
              </a:rPr>
              <a:t>BioSAFE</a:t>
            </a:r>
            <a:r>
              <a:rPr lang="en-US" altLang="en-US" i="1" dirty="0">
                <a:solidFill>
                  <a:srgbClr val="00B050"/>
                </a:solidFill>
              </a:rPr>
              <a:t> </a:t>
            </a:r>
            <a:r>
              <a:rPr lang="en-US" altLang="en-US" i="1" dirty="0" smtClean="0">
                <a:solidFill>
                  <a:srgbClr val="00B050"/>
                </a:solidFill>
              </a:rPr>
              <a:t>STI SERIES 2000 </a:t>
            </a:r>
            <a:r>
              <a:rPr lang="en-US" altLang="en-US" dirty="0" smtClean="0"/>
              <a:t>unit</a:t>
            </a:r>
            <a:r>
              <a:rPr lang="en-US" altLang="en-US" dirty="0"/>
              <a:t>?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en-US" dirty="0"/>
              <a:t>4.What is the MAX. operating pressure of the pressure vessel?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en-US" dirty="0"/>
              <a:t>5.What does the touch-screen do for you?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en-US" dirty="0"/>
              <a:t>6.When is it permitted to haul the compactor to the solid municipal waste site?(What conditions must have occurred to allow the processed waste to be transported to the landfill</a:t>
            </a:r>
            <a:r>
              <a:rPr lang="en-US" altLang="en-US" dirty="0" smtClean="0"/>
              <a:t>?)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93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84" y="0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Operator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143000"/>
            <a:ext cx="10448364" cy="5177118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7.How often does the unit require the on-going Q.A. testing in number of </a:t>
            </a:r>
            <a:r>
              <a:rPr lang="en-US" altLang="en-US" dirty="0" smtClean="0"/>
              <a:t>hours of </a:t>
            </a:r>
            <a:r>
              <a:rPr lang="en-US" altLang="en-US" dirty="0"/>
              <a:t>machine </a:t>
            </a:r>
            <a:r>
              <a:rPr lang="en-US" altLang="en-US" dirty="0" smtClean="0"/>
              <a:t>operation?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8.What are MSDS sheets? (What does this stand for</a:t>
            </a:r>
            <a:r>
              <a:rPr lang="en-US" altLang="en-US" dirty="0" smtClean="0"/>
              <a:t>?)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9.What signifies </a:t>
            </a:r>
            <a:r>
              <a:rPr lang="en-US" altLang="en-US" dirty="0" smtClean="0"/>
              <a:t>that </a:t>
            </a:r>
            <a:r>
              <a:rPr lang="en-US" altLang="en-US" dirty="0"/>
              <a:t>you are authorized to operate or maintain the equipment</a:t>
            </a:r>
            <a:r>
              <a:rPr lang="en-US" altLang="en-US" dirty="0" smtClean="0"/>
              <a:t>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10.What specific section of the Federal Register were you supplied by STI which </a:t>
            </a:r>
            <a:r>
              <a:rPr lang="en-US" altLang="en-US" dirty="0" smtClean="0"/>
              <a:t>applies </a:t>
            </a:r>
            <a:r>
              <a:rPr lang="en-US" altLang="en-US" dirty="0"/>
              <a:t>to </a:t>
            </a:r>
            <a:r>
              <a:rPr lang="en-US" altLang="en-US" dirty="0" err="1" smtClean="0"/>
              <a:t>bloodborne</a:t>
            </a:r>
            <a:r>
              <a:rPr lang="en-US" altLang="en-US" dirty="0" smtClean="0"/>
              <a:t> </a:t>
            </a:r>
            <a:r>
              <a:rPr lang="en-US" altLang="en-US" dirty="0"/>
              <a:t>p</a:t>
            </a:r>
            <a:r>
              <a:rPr lang="en-US" altLang="en-US" dirty="0" smtClean="0"/>
              <a:t>athogens</a:t>
            </a:r>
            <a:r>
              <a:rPr lang="en-US" altLang="en-US" dirty="0"/>
              <a:t>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 smtClean="0"/>
              <a:t>11.What </a:t>
            </a:r>
            <a:r>
              <a:rPr lang="en-US" altLang="en-US" dirty="0"/>
              <a:t>is the name of the indicator organism used for on-going testing</a:t>
            </a:r>
            <a:r>
              <a:rPr lang="en-US" altLang="en-US" dirty="0" smtClean="0"/>
              <a:t>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12.What does LOCK-OUT/TAG-OUT refer to</a:t>
            </a:r>
            <a:r>
              <a:rPr lang="en-US" altLang="en-US" dirty="0" smtClean="0"/>
              <a:t>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b="1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3382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84" y="0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Operator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143000"/>
            <a:ext cx="10448364" cy="5177118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en-US" dirty="0" smtClean="0"/>
              <a:t>13.What </a:t>
            </a:r>
            <a:r>
              <a:rPr lang="en-US" altLang="en-US" dirty="0"/>
              <a:t>potential dangers exist in and around the machinery? List 4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 smtClean="0"/>
              <a:t>14.What </a:t>
            </a:r>
            <a:r>
              <a:rPr lang="en-US" altLang="en-US" dirty="0"/>
              <a:t>does spill containment refer to</a:t>
            </a:r>
            <a:r>
              <a:rPr lang="en-US" altLang="en-US" dirty="0" smtClean="0"/>
              <a:t>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15.What section of the manual discusses procedures and instructions for testing the unit?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16.Once the waste is dumped into the machine there is no need to test the unit for proper operation. ______True     ______False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17.Since the machine uses a chemical </a:t>
            </a:r>
            <a:r>
              <a:rPr lang="en-US" altLang="en-US" dirty="0" smtClean="0"/>
              <a:t>for odor control, there </a:t>
            </a:r>
            <a:r>
              <a:rPr lang="en-US" altLang="en-US" dirty="0"/>
              <a:t>is no need to put on personal protective apparel prior to entering the unit to remove an obstruction in the shredder or hopper. ______True    ______False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b="1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831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84" y="0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Operator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143000"/>
            <a:ext cx="10448364" cy="5177118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en-US" dirty="0" smtClean="0"/>
              <a:t>18.It is a good idea to disconnect all electrical power prior to service or welding on the machinery. </a:t>
            </a:r>
            <a:r>
              <a:rPr lang="en-US" altLang="en-US" dirty="0"/>
              <a:t>_______True  ______False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19.The operating temperature of the system is between 205 - </a:t>
            </a:r>
            <a:r>
              <a:rPr lang="en-US" altLang="en-US" dirty="0" smtClean="0"/>
              <a:t>245° F</a:t>
            </a:r>
            <a:r>
              <a:rPr lang="en-US" altLang="en-US" dirty="0"/>
              <a:t>. _______True  ______False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20.The machinery is a perfect device that will never leave an intact needle from a syringe.  ______True  ______False.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 smtClean="0"/>
              <a:t>21.What </a:t>
            </a:r>
            <a:r>
              <a:rPr lang="en-US" altLang="en-US" dirty="0"/>
              <a:t>must the operator do if the lift is stuck in the up position (due to power example)?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22.What indicates that the unit is ready for the next load of waste</a:t>
            </a:r>
            <a:r>
              <a:rPr lang="en-US" altLang="en-US" dirty="0" smtClean="0"/>
              <a:t>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23.What happens if the compactor becomes full?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0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84" y="0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Maintenance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143000"/>
            <a:ext cx="10448364" cy="5177118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en-US" b="1" i="1" dirty="0" smtClean="0"/>
              <a:t>NOTE: ONLY MAINTENANCE PERSONAL NEED TO CONTINUE WITH THE TEST AT THIS TIME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/>
          </a:p>
          <a:p>
            <a:pPr marL="342900" lvl="2" indent="-274320">
              <a:spcBef>
                <a:spcPct val="0"/>
              </a:spcBef>
              <a:buClrTx/>
              <a:buNone/>
            </a:pPr>
            <a:r>
              <a:rPr lang="en-US" altLang="en-US" sz="2400" dirty="0"/>
              <a:t>24.What is the main voltage of the </a:t>
            </a:r>
            <a:r>
              <a:rPr lang="en-US" altLang="en-US" sz="2400" dirty="0" err="1"/>
              <a:t>BioSAFE</a:t>
            </a:r>
            <a:r>
              <a:rPr lang="en-US" altLang="en-US" sz="2400" dirty="0"/>
              <a:t> STI </a:t>
            </a:r>
            <a:r>
              <a:rPr lang="en-US" altLang="en-US" sz="2400" dirty="0" smtClean="0"/>
              <a:t>Series 2000 unit</a:t>
            </a:r>
            <a:r>
              <a:rPr lang="en-US" altLang="en-US" sz="2400" dirty="0"/>
              <a:t>?_____VAC.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25.Where does a person find the recommended frequency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for service on the machinery?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26.What is the maximum operating temperatures of the system in degrees </a:t>
            </a:r>
            <a:r>
              <a:rPr lang="en-US" altLang="en-US" dirty="0" smtClean="0"/>
              <a:t>F?</a:t>
            </a:r>
            <a:endParaRPr lang="en-US" altLang="en-US" dirty="0"/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27.</a:t>
            </a:r>
            <a:r>
              <a:rPr lang="en-US" altLang="en-US" dirty="0"/>
              <a:t>Where do you find the service frequency for changing oil in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the main gear case of the shredder?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5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the system be used to destroy confidential HIPPA documents?</a:t>
            </a:r>
          </a:p>
          <a:p>
            <a:pPr lvl="1"/>
            <a:r>
              <a:rPr lang="en-US" dirty="0" smtClean="0"/>
              <a:t>Yes.  The </a:t>
            </a:r>
            <a:r>
              <a:rPr lang="en-US" dirty="0" err="1" smtClean="0"/>
              <a:t>BioSAFE</a:t>
            </a:r>
            <a:r>
              <a:rPr lang="en-US" dirty="0" smtClean="0"/>
              <a:t> STI Series 2000 is commonly used to shred confidential records instead of outsourcing  to another company.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84" y="0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Maintenance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143000"/>
            <a:ext cx="10448364" cy="5177118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28.How often should you “Rod-out” steam injection lines?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29. How often should you change the gear lubrication is the auger gear reducer?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30.What detects the actual temperatures in the Auger?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 marL="68580" indent="0">
              <a:buNone/>
            </a:pPr>
            <a:r>
              <a:rPr lang="en-US" altLang="en-US" dirty="0"/>
              <a:t>31.If large pieces of waste are seen frequently coming from the </a:t>
            </a:r>
            <a:r>
              <a:rPr lang="en-US" altLang="en-US" dirty="0" smtClean="0"/>
              <a:t>unit</a:t>
            </a:r>
            <a:r>
              <a:rPr lang="en-US" altLang="en-US" dirty="0"/>
              <a:t>, what may be the culprit?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32.What happens to cutters as they wear? (how is it normally noted)?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dirty="0"/>
              <a:t>33.How often should you lubricate the bearings on the shredder?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0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the system environmentally friendly?</a:t>
            </a:r>
          </a:p>
          <a:p>
            <a:pPr lvl="1"/>
            <a:r>
              <a:rPr lang="en-US" dirty="0" smtClean="0"/>
              <a:t>Yes.  There is no air, water, or soil pollution associated with the STI Series 2000 system.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the system have to be manually loaded by an operator</a:t>
            </a:r>
          </a:p>
          <a:p>
            <a:pPr lvl="1"/>
            <a:r>
              <a:rPr lang="en-US" dirty="0" smtClean="0"/>
              <a:t>No.  The system is completely automated.  The operator is only required to roll the cart into the machine, and press one button.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Will the system require autoclave bags?</a:t>
            </a:r>
          </a:p>
          <a:p>
            <a:pPr lvl="1"/>
            <a:r>
              <a:rPr lang="en-US" dirty="0" smtClean="0"/>
              <a:t>No.  The system will shred </a:t>
            </a:r>
            <a:r>
              <a:rPr lang="en-US" dirty="0" smtClean="0"/>
              <a:t>the medical </a:t>
            </a:r>
            <a:r>
              <a:rPr lang="en-US" dirty="0" smtClean="0"/>
              <a:t>waste, the waste bag </a:t>
            </a:r>
            <a:r>
              <a:rPr lang="en-US" dirty="0" smtClean="0"/>
              <a:t>and the </a:t>
            </a:r>
            <a:r>
              <a:rPr lang="en-US" dirty="0" smtClean="0"/>
              <a:t>cardboard containers (if used).  </a:t>
            </a:r>
            <a:r>
              <a:rPr lang="en-US" dirty="0" smtClean="0"/>
              <a:t>Use waste </a:t>
            </a:r>
            <a:r>
              <a:rPr lang="en-US" dirty="0" smtClean="0"/>
              <a:t>compliant primary and secondary containers </a:t>
            </a:r>
            <a:r>
              <a:rPr lang="en-US" dirty="0" smtClean="0"/>
              <a:t>that suit the needs of the waste and facility.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much chemical (sodium hypochlorite – bleach) is used in the system?  What are the environmental impacts?</a:t>
            </a:r>
          </a:p>
          <a:p>
            <a:pPr lvl="1"/>
            <a:r>
              <a:rPr lang="en-US" dirty="0" smtClean="0"/>
              <a:t>After each cycle, a small pump turns on and dispenses a few mL of bleach with water for about 10 seconds through spray </a:t>
            </a:r>
            <a:r>
              <a:rPr lang="en-US" dirty="0" smtClean="0"/>
              <a:t>nozzles below the integral shredder.  </a:t>
            </a:r>
            <a:r>
              <a:rPr lang="en-US" dirty="0" smtClean="0"/>
              <a:t>A gallon of bleach will last several days in a typical facility.  </a:t>
            </a:r>
            <a:r>
              <a:rPr lang="en-US" dirty="0" smtClean="0"/>
              <a:t>If </a:t>
            </a:r>
            <a:r>
              <a:rPr lang="en-US" dirty="0" smtClean="0"/>
              <a:t>any odor is noticed, </a:t>
            </a:r>
            <a:r>
              <a:rPr lang="en-US" dirty="0" smtClean="0"/>
              <a:t>simply increase </a:t>
            </a:r>
            <a:r>
              <a:rPr lang="en-US" dirty="0" smtClean="0"/>
              <a:t>the amount of </a:t>
            </a:r>
            <a:r>
              <a:rPr lang="en-US" dirty="0" smtClean="0"/>
              <a:t>bleach and water solution.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source treats the waste in the system?</a:t>
            </a:r>
          </a:p>
          <a:p>
            <a:pPr lvl="1"/>
            <a:r>
              <a:rPr lang="en-US" dirty="0" smtClean="0"/>
              <a:t>Low pressure steam.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Frequently Asked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duct overview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oduct overview presentation" id="{6ACF8B74-772D-4D90-B191-4261B820ED3A}" vid="{C96F654D-C5F0-4A1D-9AEE-172CC6481E1A}"/>
    </a:ext>
  </a:extLst>
</a:theme>
</file>

<file path=ppt/theme/theme2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E9961A-FBB7-489A-81A4-8F8F99419F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product overview presentation</Template>
  <TotalTime>6189</TotalTime>
  <Words>2119</Words>
  <Application>Microsoft Office PowerPoint</Application>
  <PresentationFormat>Widescreen</PresentationFormat>
  <Paragraphs>353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Century Gothic</vt:lpstr>
      <vt:lpstr>Tahoma</vt:lpstr>
      <vt:lpstr>Times New Roman</vt:lpstr>
      <vt:lpstr>Wingdings 2</vt:lpstr>
      <vt:lpstr>Product overview presentation</vt:lpstr>
      <vt:lpstr>BioSAFE STI Series 2000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Frequently Asked Questions:</vt:lpstr>
      <vt:lpstr>BioSAFE STI Series 2000</vt:lpstr>
      <vt:lpstr>Informational Training Outline:</vt:lpstr>
      <vt:lpstr>Informational Training Outline: Con’t</vt:lpstr>
      <vt:lpstr>OSHA Guidelines FS209B1910</vt:lpstr>
      <vt:lpstr>Personal Protective Equipment (PPE)</vt:lpstr>
      <vt:lpstr>Chemical Handling</vt:lpstr>
      <vt:lpstr>Low Pressure Steam Safety</vt:lpstr>
      <vt:lpstr>Control Panel Controls</vt:lpstr>
      <vt:lpstr>Control Panel Controls</vt:lpstr>
      <vt:lpstr>Pre-start Check List</vt:lpstr>
      <vt:lpstr>System Controls Start Up</vt:lpstr>
      <vt:lpstr>Spore Testing</vt:lpstr>
      <vt:lpstr>Spore Testing</vt:lpstr>
      <vt:lpstr>Spore Testing</vt:lpstr>
      <vt:lpstr>Spore Testing</vt:lpstr>
      <vt:lpstr>Spore Testing</vt:lpstr>
      <vt:lpstr>Test Log Example</vt:lpstr>
      <vt:lpstr>General Maintenance</vt:lpstr>
      <vt:lpstr>General Maintenance</vt:lpstr>
      <vt:lpstr>General Maintenance Questions</vt:lpstr>
      <vt:lpstr>Training Course - Test</vt:lpstr>
      <vt:lpstr>Operator Test</vt:lpstr>
      <vt:lpstr>Operator Test</vt:lpstr>
      <vt:lpstr>Operator Test</vt:lpstr>
      <vt:lpstr>Operator Test</vt:lpstr>
      <vt:lpstr>Maintenance Test</vt:lpstr>
      <vt:lpstr>Maintenance Test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Name</dc:title>
  <dc:creator>Scott Bacon</dc:creator>
  <cp:keywords/>
  <cp:lastModifiedBy>Randy McKee</cp:lastModifiedBy>
  <cp:revision>85</cp:revision>
  <cp:lastPrinted>2015-04-27T17:42:49Z</cp:lastPrinted>
  <dcterms:created xsi:type="dcterms:W3CDTF">2015-04-23T15:07:23Z</dcterms:created>
  <dcterms:modified xsi:type="dcterms:W3CDTF">2015-07-31T23:35:32Z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TC034605439991</vt:lpwstr>
  </property>
</Properties>
</file>